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70" r:id="rId4"/>
    <p:sldId id="271" r:id="rId5"/>
    <p:sldId id="263" r:id="rId6"/>
    <p:sldId id="261" r:id="rId7"/>
    <p:sldId id="262" r:id="rId8"/>
    <p:sldId id="264" r:id="rId9"/>
    <p:sldId id="266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89" r:id="rId26"/>
    <p:sldId id="268" r:id="rId27"/>
  </p:sldIdLst>
  <p:sldSz cx="12192000" cy="6858000"/>
  <p:notesSz cx="6858000" cy="9144000"/>
  <p:embeddedFontLst>
    <p:embeddedFont>
      <p:font typeface="Pretendard" panose="02000503000000020004" pitchFamily="50" charset="-127"/>
      <p:regular r:id="rId29"/>
      <p:bold r:id="rId30"/>
    </p:embeddedFont>
    <p:embeddedFont>
      <p:font typeface="Pretendard Variable" panose="02000003000000020004" pitchFamily="2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B8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515" autoAdjust="0"/>
  </p:normalViewPr>
  <p:slideViewPr>
    <p:cSldViewPr snapToGrid="0">
      <p:cViewPr varScale="1">
        <p:scale>
          <a:sx n="137" d="100"/>
          <a:sy n="137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B1DC7-E174-42F8-BE94-E2F922C6C3EC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27486-9985-4136-9B5A-6C6F0B8AF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3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B8EE-4AAC-C3D6-BF21-56FFE5B7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D5990A-8E2E-F440-A721-539FD8ABE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D07D05-9F41-55EA-64C4-B7040EA57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378DC-D2AF-ED45-3833-71CF6245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8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91F4D-A447-86C2-E07F-2D73C4EF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F9E231-4E91-F57C-CE83-7BB034539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7A4E96-69B3-CBF4-EAEC-D1902177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CB91A4-597D-627B-0B21-2A618DC2C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7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8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7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D472-F9DB-D587-936F-D48017C3B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9DDC82-9FAD-7A53-3020-A2AA81300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31B23-17A8-A6D7-F76A-1EA8939D9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A758C-F03C-019E-5154-19ECE4698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164E8-C6BF-EEF4-31AB-773CD2B0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AC5366-4014-2510-1136-A4033678E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AF5D30-EEA5-8109-B46E-556C8B499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C8AF2-0485-C9E1-BD8B-893C07A7F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5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AA54C-5DFA-733A-5D27-BA39B25B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201836-18B0-EAD7-5D9B-958EC2B5F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79C031-FB3F-A641-8AD8-69849AE80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6A4E71-61C5-436A-8DD8-D81E4F687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9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6E7F-CEBF-020A-AB81-FAFB6D7A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F6A234-79B9-CBE9-7609-B4873F78E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082596-A7E5-6AE8-7F47-316C8D18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D2BE72-4A26-173E-4119-F4BBE5054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7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16DB-B4F8-A931-DBA9-8BE66187B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D6544-339B-9108-584A-51157FE2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49268C-CBB2-4CBB-C63C-8FF621BA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FD85D-BE16-98DA-757C-B35E63794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3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0FC45-6945-C260-3F75-AB9B0D6F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C8046A-7482-33B3-E863-233F17ED3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AB3628-9240-F613-A4B8-008629EE0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상관관계가 인과관계라고 할 수는 없기에 더욱 심층적인 분석이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DCC86-21B1-9DF6-9E38-B998DEF63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7486-9985-4136-9B5A-6C6F0B8AF1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7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6B49D-1848-E728-258F-32895FDB5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9AD183-B473-5EFC-E074-8C4DE95F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93A84-25A3-D719-9BBD-0E144C22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6C511-FC45-7080-0981-FB876283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F6BFD-5AB4-BFA3-3570-C670DBA6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94CA9-300E-8CCD-A2BD-B393FDBB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876114-098B-4ED8-4A6F-88A79F4E4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681AE-3611-3DEA-6186-DA458275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5846-D922-95E5-F1BB-1E30E332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D9F1D-1700-56DD-4555-5FC0C465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9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422179-BB8D-5C89-E4F9-1D28E16D3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AB4C11-AE63-3B96-A47E-78D88DE0A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93F7A-34E7-500A-C9E0-37666038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9C0A5-A423-9C28-C7AC-A108973A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102FE-C3CB-6DD5-E544-C2ECDAF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41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3D93B-F8C7-0BB6-262A-3BBD0E5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8"/>
            <a:ext cx="11538528" cy="80484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C7E93-ACA5-E7AC-347C-BD61D050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89020-A109-6647-8A0C-8208C23F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9DDDD-F29F-4FA5-6FFD-8FBDBA94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0E3C6-2D9F-864E-D879-B8900B7D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5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76D63-07F6-86E1-0EEF-9EA1F010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51CED-EB84-0346-E973-961C2A388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3C3C6-C7DD-37AF-BA66-F98C0930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CCCE3-1843-6029-6146-753BDBA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445DE-6AFC-8804-57F2-29CDDD1C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7AC7-AF26-0656-B7F4-BB27659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4C8BE-10D0-034F-5B6E-43D3AE1E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AFB2EA-4248-F316-90B6-B57D087FD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14A243-A4A7-4CA1-5917-A2438C41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7093BD-5354-928E-0A6F-430B3AC4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64909-B907-E102-3736-A5C3EE1C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A89EE-8A50-8BC8-903B-9A60C226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48B59-6078-4272-806C-ED27B9FA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F60D3-9BB2-AE4F-B3AD-305EA3971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DCD06D-BF60-0A7A-C76E-AE85CF74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64597B-9C71-C68D-1056-1D660ABBE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405300-A86A-8C6B-4F61-65B424E9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07490D-2484-3A1B-8078-18B13C8C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7F98A6-F6FA-DA2E-7C54-F1BC772D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2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ED17-BEDC-631E-C9D7-6FF7EDB9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D8292-E9CC-DAE7-0EDA-FF0A6684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8349EC-6493-C384-07A9-9C1E91BE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5AEEC-AE71-A04B-DE03-A62F053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2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0073CF-59E3-7E6D-9981-38586812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A4222-F019-5054-473F-DE43E3E6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0CB37-8B06-45D1-FDA1-5C64FAEE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7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77BF0-16E0-54A1-75C4-1370B38F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A5C2D-9C5B-03A2-F76C-65336AD1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B70462-CA45-6890-AF88-26BE8946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3FF1A-F60C-CD55-A488-33C24847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6D23C-14EA-4733-7F77-76D8DC7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E1167-17C4-60FF-69F3-F2D45F31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4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47612-FE05-6814-3A4D-9B8A2763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C0D902-B630-1622-00BC-BF55E8E4B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0F087D-D775-FA4E-F9D7-44DF261EB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F34882-8BC4-961B-4117-79C458B9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322DD-0DC0-C846-D98A-1CF5C3DC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88D49-BB8E-1B5F-BB42-7A2375DF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2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2A212-A88B-EAB9-5531-D5E0F313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5946C-6169-152B-B91E-A59048839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21E4C-B05B-671B-8CBA-AC192AC99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639F5-8E36-4869-92EB-CA9FC3008BC8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3CE9-C554-DF61-93C9-A64FBE68F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577F8-3F19-C7D7-4EC0-8E729A9E7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78E1B2-CEF9-4354-A437-05D73366F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D6B2F6-D473-FBFC-4005-7890916191BE}"/>
              </a:ext>
            </a:extLst>
          </p:cNvPr>
          <p:cNvSpPr/>
          <p:nvPr userDrawn="1"/>
        </p:nvSpPr>
        <p:spPr>
          <a:xfrm>
            <a:off x="0" y="-60960"/>
            <a:ext cx="12291060" cy="700278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1">
                  <a:lumMod val="95000"/>
                </a:schemeClr>
              </a:gs>
            </a:gsLst>
            <a:lin ang="14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tmk/dtmk_ntads_s002.do?dsId=3060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A1A9D-E367-98A7-F088-39204474C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761" y="868362"/>
            <a:ext cx="9350477" cy="238760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서울시 지역별 특징에 따른 화재 발생 상관관계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59BF30-EBB1-536A-CF74-BB9BC188D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34295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20241519 / </a:t>
            </a:r>
            <a:r>
              <a:rPr lang="ko-KR" altLang="en-US" sz="20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조예성</a:t>
            </a:r>
            <a:endParaRPr lang="en-US" altLang="ko-KR" sz="20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400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빅데이터응용프로그래밍</a:t>
            </a:r>
            <a:endParaRPr lang="en-US" altLang="ko-KR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sz="1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2025.12.19.</a:t>
            </a:r>
            <a:endParaRPr lang="ko-KR" altLang="en-US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67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70E6F-EDE7-D582-6E0B-69095FA4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38E5FF-A886-16E2-1BD8-8A1413B1C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737" y="1226916"/>
                <a:ext cx="11538527" cy="515483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ko-KR" altLang="en-US" sz="2000" b="1" dirty="0"/>
                  <a:t>지자체 별 공장 개수 </a:t>
                </a:r>
                <a:r>
                  <a:rPr lang="en-US" altLang="ko-KR" sz="2000" b="1" dirty="0"/>
                  <a:t>/ </a:t>
                </a:r>
                <a:r>
                  <a:rPr lang="ko-KR" altLang="en-US" sz="2000" b="1" dirty="0"/>
                  <a:t>면적 당 화재 비율 상관관계 분석</a:t>
                </a:r>
                <a:endParaRPr lang="en-US" altLang="ko-KR" sz="2000" b="1" dirty="0"/>
              </a:p>
              <a:p>
                <a:pPr lvl="1"/>
                <a:r>
                  <a:rPr lang="ko-KR" altLang="en-US" sz="1800" dirty="0"/>
                  <a:t>전국 공장 등록현황 데이터에서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서울시 소속 공장을 별도로 분리 후 저장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화재 발생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공장개수 </a:t>
                </a:r>
                <a:r>
                  <a:rPr lang="en-US" altLang="ko-KR" sz="1800" dirty="0"/>
                  <a:t>/ </a:t>
                </a:r>
                <a:r>
                  <a:rPr lang="ko-KR" altLang="en-US" sz="1800" dirty="0"/>
                  <a:t>지자체 면적을 통하여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당 화재 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공장 비율 계산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두 수치의 상관관계 비교</a:t>
                </a:r>
                <a:endParaRPr lang="en-US" altLang="ko-KR" sz="1800" dirty="0"/>
              </a:p>
              <a:p>
                <a:r>
                  <a:rPr lang="ko-KR" altLang="en-US" sz="2000" b="1" dirty="0"/>
                  <a:t>자치구별 비상소화장치 개수 시각화</a:t>
                </a:r>
                <a:endParaRPr lang="en-US" altLang="ko-KR" sz="2000" b="1" dirty="0"/>
              </a:p>
              <a:p>
                <a:pPr lvl="1"/>
                <a:r>
                  <a:rPr lang="ko-KR" altLang="en-US" sz="1800" dirty="0"/>
                  <a:t>서울시 비상소화시설 개수를 자치구를 기준으로 그룹화 후 개수를 막대그래프로 시각화</a:t>
                </a:r>
                <a:endParaRPr lang="en-US" altLang="ko-KR" sz="1800" dirty="0"/>
              </a:p>
              <a:p>
                <a:r>
                  <a:rPr lang="ko-KR" altLang="en-US" sz="2000" b="1" dirty="0"/>
                  <a:t>자치구별 비상소화장치 위치 시각화</a:t>
                </a:r>
                <a:endParaRPr lang="en-US" altLang="ko-KR" sz="2000" b="1" dirty="0"/>
              </a:p>
              <a:p>
                <a:pPr lvl="1"/>
                <a:r>
                  <a:rPr lang="ko-KR" altLang="en-US" sz="1800" dirty="0"/>
                  <a:t>지도 </a:t>
                </a:r>
                <a:r>
                  <a:rPr lang="en-US" altLang="ko-KR" sz="1800" dirty="0" err="1"/>
                  <a:t>shp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데이터와 서울시 비상소화장치 위치정보의 좌표계를 통일 후 시각화</a:t>
                </a:r>
                <a:endParaRPr lang="en-US" altLang="ko-KR" sz="1800" dirty="0"/>
              </a:p>
              <a:p>
                <a:r>
                  <a:rPr lang="ko-KR" altLang="en-US" sz="2000" b="1" dirty="0"/>
                  <a:t>자치구별 면적 대비 비상 소화장치 개수 분석</a:t>
                </a:r>
                <a:endParaRPr lang="en-US" altLang="ko-KR" sz="2000" b="1" dirty="0"/>
              </a:p>
              <a:p>
                <a:pPr lvl="1"/>
                <a:r>
                  <a:rPr lang="ko-KR" altLang="en-US" sz="1800" dirty="0"/>
                  <a:t>자치구별 면적 대비 비상소화장치 개수를 계산</a:t>
                </a:r>
                <a:endParaRPr lang="en-US" altLang="ko-KR" sz="1800" dirty="0"/>
              </a:p>
              <a:p>
                <a:pPr lvl="1"/>
                <a:r>
                  <a:rPr lang="en-US" altLang="ko-KR" sz="1800" dirty="0"/>
                  <a:t>1</a:t>
                </a:r>
                <a:r>
                  <a:rPr lang="ko-KR" altLang="en-US" sz="1800" dirty="0"/>
                  <a:t>개당 평균 면적을 계산 후 시각화</a:t>
                </a:r>
                <a:endParaRPr lang="en-US" altLang="ko-KR" sz="1800" dirty="0"/>
              </a:p>
              <a:p>
                <a:r>
                  <a:rPr lang="ko-KR" altLang="en-US" sz="2000" b="1" dirty="0"/>
                  <a:t>습도와 </a:t>
                </a:r>
                <a:r>
                  <a:rPr lang="ko-KR" altLang="en-US" sz="2000" b="1" dirty="0" err="1"/>
                  <a:t>화재율</a:t>
                </a:r>
                <a:r>
                  <a:rPr lang="ko-KR" altLang="en-US" sz="2000" b="1" dirty="0"/>
                  <a:t> 상관관계 검증</a:t>
                </a:r>
                <a:endParaRPr lang="en-US" altLang="ko-KR" sz="2000" b="1" dirty="0"/>
              </a:p>
              <a:p>
                <a:pPr lvl="1"/>
                <a:r>
                  <a:rPr lang="ko-KR" altLang="en-US" sz="1800" dirty="0"/>
                  <a:t>분할된 </a:t>
                </a:r>
                <a:r>
                  <a:rPr lang="en-US" altLang="ko-KR" sz="1800" dirty="0"/>
                  <a:t>S-DOT </a:t>
                </a:r>
                <a:r>
                  <a:rPr lang="ko-KR" altLang="en-US" sz="1800" dirty="0"/>
                  <a:t>데이터를 한 개의 파일로 통합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 err="1"/>
                  <a:t>온습도</a:t>
                </a:r>
                <a:r>
                  <a:rPr lang="ko-KR" altLang="en-US" sz="1800" dirty="0"/>
                  <a:t> 데이터 </a:t>
                </a:r>
                <a:r>
                  <a:rPr lang="ko-KR" altLang="en-US" sz="1800" dirty="0" err="1"/>
                  <a:t>결측치</a:t>
                </a:r>
                <a:r>
                  <a:rPr lang="ko-KR" altLang="en-US" sz="1800" dirty="0"/>
                  <a:t> 보간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자치구 영문명 및 날짜를 기준으로 </a:t>
                </a:r>
                <a:r>
                  <a:rPr lang="en-US" altLang="ko-KR" sz="1800" dirty="0"/>
                  <a:t>group</a:t>
                </a:r>
                <a:r>
                  <a:rPr lang="ko-KR" altLang="en-US" sz="1800" dirty="0"/>
                  <a:t>후 평균을 내어 별도의 파일로 저장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일별 평균 습도 대비 화재의 상관관계를 시각화</a:t>
                </a:r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38E5FF-A886-16E2-1BD8-8A1413B1C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737" y="1226916"/>
                <a:ext cx="11538527" cy="5154834"/>
              </a:xfrm>
              <a:blipFill>
                <a:blip r:embed="rId2"/>
                <a:stretch>
                  <a:fillRect l="-423" t="-1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28CABBD-5027-78AC-A229-D40DB2B8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분석 과정</a:t>
            </a:r>
          </a:p>
        </p:txBody>
      </p:sp>
    </p:spTree>
    <p:extLst>
      <p:ext uri="{BB962C8B-B14F-4D97-AF65-F5344CB8AC3E}">
        <p14:creationId xmlns:p14="http://schemas.microsoft.com/office/powerpoint/2010/main" val="218538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AE9A-0D8E-A6CB-AF9F-39007D17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DA4D5-A599-2001-2CF0-89545022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가설 수립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49E240F-4F34-CB4E-9850-BA5CEE91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건물 노후화와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노후화 된 건물이 많을 수록 화재가 더 자주 일어날 것이다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인구분포와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고령자가 많을수록 화재 발생이 더 많을 것이다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공장 밀도와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면적 대비 공장이 많은 지역일 수록 화재율이 높을 것이다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인구 중 외국인 비율과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생활인구 중 외국인이 많다고 화재율이 증가하지는 않을 것이다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71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14C0F-3BE7-FCA5-CF2D-8E2D8594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B06E7-BEEB-DB5A-DE82-006E74C4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B0B0D9-5E33-2B69-DDE4-63FAD7E76E56}"/>
              </a:ext>
            </a:extLst>
          </p:cNvPr>
          <p:cNvGrpSpPr/>
          <p:nvPr/>
        </p:nvGrpSpPr>
        <p:grpSpPr>
          <a:xfrm>
            <a:off x="516648" y="1408542"/>
            <a:ext cx="3431315" cy="5119980"/>
            <a:chOff x="516648" y="1408542"/>
            <a:chExt cx="3431315" cy="5119980"/>
          </a:xfrm>
        </p:grpSpPr>
        <p:pic>
          <p:nvPicPr>
            <p:cNvPr id="7" name="그림 6" descr="텍스트, 스크린샷, 라인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613C909-B6E6-AA4E-D68B-38FCCC06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48" y="1626644"/>
              <a:ext cx="3431315" cy="4901878"/>
            </a:xfrm>
            <a:prstGeom prst="rect">
              <a:avLst/>
            </a:prstGeom>
          </p:spPr>
        </p:pic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3FB80382-77B5-EC19-8FC5-930EC949F15C}"/>
                </a:ext>
              </a:extLst>
            </p:cNvPr>
            <p:cNvSpPr txBox="1">
              <a:spLocks/>
            </p:cNvSpPr>
            <p:nvPr/>
          </p:nvSpPr>
          <p:spPr>
            <a:xfrm>
              <a:off x="516648" y="1408542"/>
              <a:ext cx="3431314" cy="3125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pPr algn="ctr"/>
              <a:r>
                <a:rPr lang="ko-KR" altLang="en-US" sz="1200" b="1" dirty="0"/>
                <a:t>자치구 별 </a:t>
              </a:r>
              <a:r>
                <a:rPr lang="en-US" altLang="ko-KR" sz="1200" b="1" dirty="0"/>
                <a:t>1</a:t>
              </a:r>
              <a:r>
                <a:rPr lang="ko-KR" altLang="en-US" sz="1200" b="1" dirty="0"/>
                <a:t>만명당 화재발생 비율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7B0B9F-23FA-005C-2D5B-063EF680F9F8}"/>
              </a:ext>
            </a:extLst>
          </p:cNvPr>
          <p:cNvSpPr txBox="1"/>
          <p:nvPr/>
        </p:nvSpPr>
        <p:spPr>
          <a:xfrm>
            <a:off x="4429594" y="2088309"/>
            <a:ext cx="5984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만명당 화재비율이 가장 </a:t>
            </a:r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endParaRPr lang="en-US" altLang="ko-KR" b="1" u="sng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42%</a:t>
            </a: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만명당 화재비율이 가장 </a:t>
            </a:r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곳</a:t>
            </a:r>
            <a:endParaRPr lang="en-US" altLang="ko-KR" b="1" u="sng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노원구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18%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D29B9-2FA0-5E07-DB05-8A96E4457EA3}"/>
              </a:ext>
            </a:extLst>
          </p:cNvPr>
          <p:cNvSpPr txBox="1"/>
          <p:nvPr/>
        </p:nvSpPr>
        <p:spPr>
          <a:xfrm>
            <a:off x="4429594" y="1626644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자치구별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만명당 화재발생 비율 계산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4AEC-C96E-D4CE-4726-1CD412D2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C093D-5E37-9511-E82B-27F96F12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C1610-1BD5-E1A5-D45C-C730AA481C94}"/>
              </a:ext>
            </a:extLst>
          </p:cNvPr>
          <p:cNvSpPr txBox="1"/>
          <p:nvPr/>
        </p:nvSpPr>
        <p:spPr>
          <a:xfrm>
            <a:off x="6349428" y="2551837"/>
            <a:ext cx="598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노후건물의 기준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1989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이전에 지어진 건축물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b="1" u="sng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노원구의 노후 건물 비율이 가장 높음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0.57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이므로 통계적으로 유의하지 않음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9F37-F07F-E08A-D737-2148E5C7964D}"/>
              </a:ext>
            </a:extLst>
          </p:cNvPr>
          <p:cNvSpPr txBox="1"/>
          <p:nvPr/>
        </p:nvSpPr>
        <p:spPr>
          <a:xfrm>
            <a:off x="6338244" y="1997856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노후건물비율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2950350-F263-C4A9-7A28-4AD6CF6CDB23}"/>
              </a:ext>
            </a:extLst>
          </p:cNvPr>
          <p:cNvSpPr/>
          <p:nvPr/>
        </p:nvSpPr>
        <p:spPr>
          <a:xfrm>
            <a:off x="8686801" y="4398479"/>
            <a:ext cx="437882" cy="412124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DB346-8FA2-0672-FC3C-3CAD8B05E0B7}"/>
              </a:ext>
            </a:extLst>
          </p:cNvPr>
          <p:cNvSpPr txBox="1"/>
          <p:nvPr/>
        </p:nvSpPr>
        <p:spPr>
          <a:xfrm>
            <a:off x="6381626" y="4960187"/>
            <a:ext cx="505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노후 건물이 많은 지역이라고 화재율이 높은 것은 아님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7C0486-9A39-BB6D-442A-E021AD94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9" y="1738563"/>
            <a:ext cx="5786088" cy="38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9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5B4E-97D3-D596-E281-5D9139A8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BC8EF-81A4-E0D4-87A7-EE107FC5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pic>
        <p:nvPicPr>
          <p:cNvPr id="6" name="그림 5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A5DBD7-2967-DB58-6AC7-E626EB0EDD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95" y="2860219"/>
            <a:ext cx="3316472" cy="2095361"/>
          </a:xfrm>
          <a:prstGeom prst="rect">
            <a:avLst/>
          </a:prstGeom>
        </p:spPr>
      </p:pic>
      <p:pic>
        <p:nvPicPr>
          <p:cNvPr id="8" name="그림 7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186F84-9F70-87EC-5637-EBB16220CF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" y="4478202"/>
            <a:ext cx="3318074" cy="2098403"/>
          </a:xfrm>
          <a:prstGeom prst="rect">
            <a:avLst/>
          </a:prstGeom>
        </p:spPr>
      </p:pic>
      <p:pic>
        <p:nvPicPr>
          <p:cNvPr id="15" name="그림 14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88C51B-B11D-1A21-324A-8F4CE808AA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5" y="1248046"/>
            <a:ext cx="3316472" cy="2098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A8879E-E9CC-4C1A-4A4F-531E622C79B6}"/>
              </a:ext>
            </a:extLst>
          </p:cNvPr>
          <p:cNvSpPr txBox="1"/>
          <p:nvPr/>
        </p:nvSpPr>
        <p:spPr>
          <a:xfrm>
            <a:off x="3893474" y="1248046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나이대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별 비율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8471D-E4D4-C2C0-AA2F-10B775C0B486}"/>
              </a:ext>
            </a:extLst>
          </p:cNvPr>
          <p:cNvSpPr txBox="1"/>
          <p:nvPr/>
        </p:nvSpPr>
        <p:spPr>
          <a:xfrm>
            <a:off x="3893474" y="1709711"/>
            <a:ext cx="7455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고령자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자치구 인구 비율 중 고령자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(70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 이상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가장 높은 곳은 강북구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상관계수만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오히려 음의 상관관계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0.38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이므로 유의하지 않음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5C25DD-BA13-1D91-6DCA-FCA91A69B4E5}"/>
              </a:ext>
            </a:extLst>
          </p:cNvPr>
          <p:cNvSpPr txBox="1"/>
          <p:nvPr/>
        </p:nvSpPr>
        <p:spPr>
          <a:xfrm>
            <a:off x="1022004" y="3169235"/>
            <a:ext cx="7455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장년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장년층 비율이 가장 높은 곳은 도봉구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 확인시에도 유의미한 상관관계가 존재하지 않음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 역시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0.82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통계적으로 유의하지 않음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8A426-5186-1B37-F60B-68FF9F8AAAAD}"/>
              </a:ext>
            </a:extLst>
          </p:cNvPr>
          <p:cNvSpPr txBox="1"/>
          <p:nvPr/>
        </p:nvSpPr>
        <p:spPr>
          <a:xfrm>
            <a:off x="3893474" y="4725961"/>
            <a:ext cx="7455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중년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중년 비율이 가장 높은 곳은 서초구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0.0146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의미를 부여할 정도의 상관계수가 아님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 역시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0.94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통계적으로 유의하지 않음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49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E580-C92B-A6E8-15A5-ABE75D07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0EEC-270D-44C2-B122-4C623D7D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9A45E-A7F1-6488-2437-01AC32559962}"/>
              </a:ext>
            </a:extLst>
          </p:cNvPr>
          <p:cNvSpPr txBox="1"/>
          <p:nvPr/>
        </p:nvSpPr>
        <p:spPr>
          <a:xfrm>
            <a:off x="4736436" y="1191183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나이대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별 비율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E9C449-A0AB-C898-443C-231526299022}"/>
              </a:ext>
            </a:extLst>
          </p:cNvPr>
          <p:cNvSpPr txBox="1"/>
          <p:nvPr/>
        </p:nvSpPr>
        <p:spPr>
          <a:xfrm>
            <a:off x="4736436" y="1709711"/>
            <a:ext cx="7455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청년 비율이 가장 높은 지역은 관악구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0.45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 확률도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0.023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통계적으로 유의한 수치가 나옴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분포는 전체 변동의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설명하므로 심층 분석이 필요함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가설과 반대의 결과가 나왔음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F86E9-3B54-5E23-E796-7AB47875C491}"/>
              </a:ext>
            </a:extLst>
          </p:cNvPr>
          <p:cNvSpPr txBox="1"/>
          <p:nvPr/>
        </p:nvSpPr>
        <p:spPr>
          <a:xfrm>
            <a:off x="-267046" y="4409625"/>
            <a:ext cx="7455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미성년자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양천구의 미성년자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이상으로 가장 높음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b="1" u="sng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 확인 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-0.61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이라는 강한 음의 상관관계를 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 역시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통계적으로 유의하다는 점을 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미성년자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 시 평균적으로 화재율은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0.34%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D6F104-317C-DC7F-431F-5B6A13283A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4" y="1336175"/>
            <a:ext cx="4244350" cy="2681599"/>
          </a:xfrm>
          <a:prstGeom prst="rect">
            <a:avLst/>
          </a:prstGeom>
        </p:spPr>
      </p:pic>
      <p:pic>
        <p:nvPicPr>
          <p:cNvPr id="7" name="그림 6" descr="텍스트, 도표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2472E2-7965-746D-010C-684A87C371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20" y="3693451"/>
            <a:ext cx="4600890" cy="29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2D5B-CD4B-ABFD-BAA7-3BE63DCC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A061C-B77D-D481-9018-7672863E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F1E7D-D9D1-97C5-D813-093C38A7EB0D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E9C49-F54F-A314-157F-BD073E164DB1}"/>
              </a:ext>
            </a:extLst>
          </p:cNvPr>
          <p:cNvSpPr txBox="1"/>
          <p:nvPr/>
        </p:nvSpPr>
        <p:spPr>
          <a:xfrm>
            <a:off x="558454" y="4769690"/>
            <a:ext cx="7455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중구의 외국인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24.4%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높음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 외국인들이 관광할 장소가 중구에 많기 때문으로 추측이 가능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노원구의 외국인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1.2%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매우 낮음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서울의 중심부 보다는 의정부에 가까운 지리적 특성 때문으로 추측이 가능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927D85-A041-EB62-89A9-01B8F4EFD6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6" y="1704718"/>
            <a:ext cx="6129944" cy="30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21589-B536-0B05-B26F-562DB657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78812-B60C-5323-9B1D-DA61CBFC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4F6C5-73C0-40A3-9298-25C0A9DD4E4F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19F3D-1D57-AC4C-0469-CB91A018FF93}"/>
              </a:ext>
            </a:extLst>
          </p:cNvPr>
          <p:cNvSpPr txBox="1"/>
          <p:nvPr/>
        </p:nvSpPr>
        <p:spPr>
          <a:xfrm>
            <a:off x="5483530" y="1939162"/>
            <a:ext cx="7030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0.558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도출되어 어느정도 유의미한 상관계수임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도출되어서 통계적으로 유의한 상관관계임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비율은 전체 분포의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설명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비율이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1%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 시 화재율은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0.16%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평균적으로 증가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265507-F22E-2CB9-9146-0E552DB4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94"/>
          <a:stretch>
            <a:fillRect/>
          </a:stretch>
        </p:blipFill>
        <p:spPr>
          <a:xfrm>
            <a:off x="326736" y="1772636"/>
            <a:ext cx="5156794" cy="3951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6B0DF-A1F1-9B2F-70BC-2FB5FC9D82CE}"/>
              </a:ext>
            </a:extLst>
          </p:cNvPr>
          <p:cNvSpPr txBox="1"/>
          <p:nvPr/>
        </p:nvSpPr>
        <p:spPr>
          <a:xfrm>
            <a:off x="326736" y="5778311"/>
            <a:ext cx="703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※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분석에 사용된 데이터에 중국인 인구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중국 외 외국인 인구 데이터도 포함되어 있었으나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부분은 별도로 분석은 진행하지 않았음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30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674A-8DAD-2448-0393-F22C006E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0B14C-895B-9713-FA19-D0C121D5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C4791-95B5-574B-9CDF-31F33EE03454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면적당 공장 개수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면적당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화재율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상관관계 분석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5A259-BAD4-B9C1-C403-027A04278EA0}"/>
              </a:ext>
            </a:extLst>
          </p:cNvPr>
          <p:cNvSpPr txBox="1"/>
          <p:nvPr/>
        </p:nvSpPr>
        <p:spPr>
          <a:xfrm>
            <a:off x="5962650" y="1939162"/>
            <a:ext cx="5428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공장 밀도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 밀도 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공장 밀도는 자치구별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1km²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평균 몇 개의 공장이 있는지의 수치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 밀도는 자치구의 면적당 얼마나 화재가 평균적으로 발생했는지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0.44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유의확률은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0.026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공장 밀도가 화재 발생에 통계적으로 유의한 결과를 유발하는 것을 확인할 수 있음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3A188-42D1-0269-E132-A819F70B8986}"/>
              </a:ext>
            </a:extLst>
          </p:cNvPr>
          <p:cNvSpPr txBox="1"/>
          <p:nvPr/>
        </p:nvSpPr>
        <p:spPr>
          <a:xfrm>
            <a:off x="555930" y="5274256"/>
            <a:ext cx="703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※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분석에 사용된 데이터에 중국인 인구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중국 외 외국인 인구 데이터도 포함되어 있었으나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부분은 별도로 분석은 진행하지 않았음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5" name="그림 4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FAA392-6F1F-C920-1323-9EF79AD749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3"/>
          <a:stretch>
            <a:fillRect/>
          </a:stretch>
        </p:blipFill>
        <p:spPr>
          <a:xfrm>
            <a:off x="326736" y="1732770"/>
            <a:ext cx="5635914" cy="35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0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F6B6D-588F-D95A-EC6E-AAC71513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49320-3AB4-FF1B-284F-1C3536E0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BDF8B-CBAE-5801-387B-A9A20A3C4865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자치구별 비상소화장치 위치 및 개수 시각화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D58AF8-81EA-5B02-B267-D692FD01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5" y="1595985"/>
            <a:ext cx="3395133" cy="509270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0FD9A8-7C41-E6AB-3384-1F60C25415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54" y="2805005"/>
            <a:ext cx="4326622" cy="3723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818D1F-DB5D-4DEE-BFBB-CEE83131ECF0}"/>
              </a:ext>
            </a:extLst>
          </p:cNvPr>
          <p:cNvSpPr txBox="1"/>
          <p:nvPr/>
        </p:nvSpPr>
        <p:spPr>
          <a:xfrm>
            <a:off x="3779287" y="1764839"/>
            <a:ext cx="541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종로구의 비상소화장치가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266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자치구 중 가장 많음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금천구의 비상소화장치가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자치구 중 최소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송파구도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두번째로 적은 수치를 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06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B8EF6-B789-31FC-5A2F-6EF9C1B3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1AD4043-0480-4788-2396-138C07251791}"/>
              </a:ext>
            </a:extLst>
          </p:cNvPr>
          <p:cNvSpPr txBox="1">
            <a:spLocks/>
          </p:cNvSpPr>
          <p:nvPr/>
        </p:nvSpPr>
        <p:spPr>
          <a:xfrm>
            <a:off x="479136" y="481877"/>
            <a:ext cx="11538528" cy="78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b="1" dirty="0"/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3589D-F057-D331-9B3B-2D0F469F362C}"/>
              </a:ext>
            </a:extLst>
          </p:cNvPr>
          <p:cNvGrpSpPr/>
          <p:nvPr/>
        </p:nvGrpSpPr>
        <p:grpSpPr>
          <a:xfrm>
            <a:off x="807245" y="1469638"/>
            <a:ext cx="10882309" cy="5388362"/>
            <a:chOff x="764886" y="1469638"/>
            <a:chExt cx="10882309" cy="5388362"/>
          </a:xfrm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A6067FC4-13C5-44AA-7329-75181B3BF719}"/>
                </a:ext>
              </a:extLst>
            </p:cNvPr>
            <p:cNvSpPr txBox="1">
              <a:spLocks/>
            </p:cNvSpPr>
            <p:nvPr/>
          </p:nvSpPr>
          <p:spPr>
            <a:xfrm>
              <a:off x="4452841" y="1469638"/>
              <a:ext cx="3506400" cy="2405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02. </a:t>
              </a:r>
              <a:r>
                <a:rPr lang="ko-KR" altLang="en-US" sz="2400" dirty="0"/>
                <a:t>데이터 수집 계획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유형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수집 방법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양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데이터</a:t>
              </a:r>
              <a:endParaRPr lang="en-US" altLang="ko-KR" sz="2000" dirty="0"/>
            </a:p>
          </p:txBody>
        </p: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37DD7502-9717-77B4-2BB0-CD6313FAC419}"/>
                </a:ext>
              </a:extLst>
            </p:cNvPr>
            <p:cNvSpPr txBox="1">
              <a:spLocks/>
            </p:cNvSpPr>
            <p:nvPr/>
          </p:nvSpPr>
          <p:spPr>
            <a:xfrm>
              <a:off x="8140795" y="1469638"/>
              <a:ext cx="3037296" cy="2405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03.</a:t>
              </a:r>
              <a:r>
                <a:rPr lang="ko-KR" altLang="en-US" sz="2400" b="1" dirty="0"/>
                <a:t> </a:t>
              </a:r>
              <a:r>
                <a:rPr lang="ko-KR" altLang="en-US" sz="2400" dirty="0" err="1"/>
                <a:t>전처리</a:t>
              </a:r>
              <a:r>
                <a:rPr lang="ko-KR" altLang="en-US" sz="2400" dirty="0"/>
                <a:t> 및 분석방법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 err="1"/>
                <a:t>결측치</a:t>
              </a:r>
              <a:r>
                <a:rPr lang="ko-KR" altLang="en-US" sz="2000" dirty="0"/>
                <a:t> 처리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표기통일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통합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시각화</a:t>
              </a:r>
              <a:endParaRPr lang="en-US" altLang="ko-KR" sz="2000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3B82C63B-CDF7-1DD0-9909-1AC0528AE834}"/>
                </a:ext>
              </a:extLst>
            </p:cNvPr>
            <p:cNvSpPr txBox="1">
              <a:spLocks/>
            </p:cNvSpPr>
            <p:nvPr/>
          </p:nvSpPr>
          <p:spPr>
            <a:xfrm>
              <a:off x="4452840" y="4135049"/>
              <a:ext cx="3506400" cy="23229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05. </a:t>
              </a:r>
              <a:r>
                <a:rPr lang="ko-KR" altLang="en-US" sz="2400" dirty="0"/>
                <a:t>기대 결과 및 활용 방안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데이터 분석 목표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방안 제시</a:t>
              </a:r>
              <a:endParaRPr lang="en-US" altLang="ko-KR" sz="2000" dirty="0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D3F7B52-F53D-55DD-68A2-FCA42EECD001}"/>
                </a:ext>
              </a:extLst>
            </p:cNvPr>
            <p:cNvSpPr txBox="1">
              <a:spLocks/>
            </p:cNvSpPr>
            <p:nvPr/>
          </p:nvSpPr>
          <p:spPr>
            <a:xfrm>
              <a:off x="8140795" y="4131576"/>
              <a:ext cx="3506400" cy="4937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06.</a:t>
              </a:r>
              <a:r>
                <a:rPr lang="ko-KR" altLang="en-US" sz="2400" b="1" dirty="0"/>
                <a:t> </a:t>
              </a:r>
              <a:r>
                <a:rPr lang="ko-KR" altLang="en-US" sz="2400" dirty="0"/>
                <a:t>일정 계획</a:t>
              </a:r>
              <a:endParaRPr lang="en-US" altLang="ko-KR" sz="2400" dirty="0"/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FFDF2D9E-4D44-4EC4-ADD6-FD81D58C4EDA}"/>
                </a:ext>
              </a:extLst>
            </p:cNvPr>
            <p:cNvSpPr txBox="1">
              <a:spLocks/>
            </p:cNvSpPr>
            <p:nvPr/>
          </p:nvSpPr>
          <p:spPr>
            <a:xfrm>
              <a:off x="764886" y="4131576"/>
              <a:ext cx="3506400" cy="27264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04. </a:t>
              </a:r>
              <a:r>
                <a:rPr lang="ko-KR" altLang="en-US" sz="2400" dirty="0"/>
                <a:t>분석 도구 및 기술 스택</a:t>
              </a:r>
              <a:endParaRPr lang="en-US" altLang="ko-KR" sz="24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언어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활용 라이브러리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개발 환경</a:t>
              </a:r>
              <a:endParaRPr lang="en-US" altLang="ko-KR" sz="2000" dirty="0"/>
            </a:p>
            <a:p>
              <a:pPr marL="0" indent="0">
                <a:buNone/>
              </a:pPr>
              <a:r>
                <a:rPr lang="en-US" altLang="ko-KR" sz="2000" dirty="0"/>
                <a:t>     - </a:t>
              </a:r>
              <a:r>
                <a:rPr lang="ko-KR" altLang="en-US" sz="2000" dirty="0"/>
                <a:t>버전 관리</a:t>
              </a:r>
              <a:endParaRPr lang="en-US" altLang="ko-KR" sz="2000" dirty="0"/>
            </a:p>
          </p:txBody>
        </p:sp>
        <p:sp>
          <p:nvSpPr>
            <p:cNvPr id="2" name="내용 개체 틀 2">
              <a:extLst>
                <a:ext uri="{FF2B5EF4-FFF2-40B4-BE49-F238E27FC236}">
                  <a16:creationId xmlns:a16="http://schemas.microsoft.com/office/drawing/2014/main" id="{BF242BFB-6C22-F456-3010-887D50B2E855}"/>
                </a:ext>
              </a:extLst>
            </p:cNvPr>
            <p:cNvSpPr txBox="1">
              <a:spLocks/>
            </p:cNvSpPr>
            <p:nvPr/>
          </p:nvSpPr>
          <p:spPr>
            <a:xfrm>
              <a:off x="764886" y="1469638"/>
              <a:ext cx="3506400" cy="23229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/>
                <a:t>01. </a:t>
              </a:r>
              <a:r>
                <a:rPr lang="ko-KR" altLang="en-US" sz="2400" dirty="0"/>
                <a:t>주제 선정 이유 및 배경</a:t>
              </a:r>
            </a:p>
            <a:p>
              <a:pPr marL="0" indent="0">
                <a:buNone/>
              </a:pPr>
              <a:r>
                <a:rPr lang="ko-KR" altLang="en-US" sz="2000" dirty="0"/>
                <a:t>     </a:t>
              </a:r>
              <a:r>
                <a:rPr lang="en-US" altLang="ko-KR" sz="2000" dirty="0"/>
                <a:t>- </a:t>
              </a:r>
              <a:r>
                <a:rPr lang="ko-KR" altLang="en-US" sz="2000" dirty="0"/>
                <a:t>주제 선정 이유</a:t>
              </a:r>
            </a:p>
            <a:p>
              <a:pPr marL="0" indent="0">
                <a:buNone/>
              </a:pPr>
              <a:r>
                <a:rPr lang="ko-KR" altLang="en-US" sz="2000" dirty="0"/>
                <a:t>     </a:t>
              </a:r>
              <a:r>
                <a:rPr lang="en-US" altLang="ko-KR" sz="2000" dirty="0"/>
                <a:t>- </a:t>
              </a:r>
              <a:r>
                <a:rPr lang="ko-KR" altLang="en-US" sz="2000" dirty="0"/>
                <a:t>활용 방안 예측</a:t>
              </a:r>
            </a:p>
            <a:p>
              <a:pPr marL="0" indent="0">
                <a:buNone/>
              </a:pPr>
              <a:endParaRPr lang="ko-KR" altLang="en-US" sz="2400" b="1" dirty="0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E8011A-01FC-5226-4465-CF16C5A9A191}"/>
              </a:ext>
            </a:extLst>
          </p:cNvPr>
          <p:cNvCxnSpPr>
            <a:cxnSpLocks/>
          </p:cNvCxnSpPr>
          <p:nvPr/>
        </p:nvCxnSpPr>
        <p:spPr>
          <a:xfrm>
            <a:off x="8073534" y="202691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268055-A09D-9363-EE25-F8565AB36A65}"/>
              </a:ext>
            </a:extLst>
          </p:cNvPr>
          <p:cNvCxnSpPr>
            <a:cxnSpLocks/>
          </p:cNvCxnSpPr>
          <p:nvPr/>
        </p:nvCxnSpPr>
        <p:spPr>
          <a:xfrm>
            <a:off x="4399370" y="202691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D8078B-8F2F-A067-4B3E-12A2977C28C9}"/>
              </a:ext>
            </a:extLst>
          </p:cNvPr>
          <p:cNvCxnSpPr>
            <a:cxnSpLocks/>
          </p:cNvCxnSpPr>
          <p:nvPr/>
        </p:nvCxnSpPr>
        <p:spPr>
          <a:xfrm>
            <a:off x="8073534" y="475487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48CC70-2B7E-C7AB-9FC9-C9A874561827}"/>
              </a:ext>
            </a:extLst>
          </p:cNvPr>
          <p:cNvCxnSpPr>
            <a:cxnSpLocks/>
          </p:cNvCxnSpPr>
          <p:nvPr/>
        </p:nvCxnSpPr>
        <p:spPr>
          <a:xfrm>
            <a:off x="4399370" y="4754872"/>
            <a:ext cx="0" cy="11334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6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3C8EC-B378-1A21-BA56-876BBC4A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A7B9-E008-78E8-3178-608964D9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B917C-A915-164E-0999-4D54326D0570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자치구별 비상소화장치 위치 및 개수 시각화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7324D-85FE-C4F1-EAB1-D239E7D579BE}"/>
              </a:ext>
            </a:extLst>
          </p:cNvPr>
          <p:cNvSpPr txBox="1"/>
          <p:nvPr/>
        </p:nvSpPr>
        <p:spPr>
          <a:xfrm>
            <a:off x="6438900" y="1841644"/>
            <a:ext cx="5417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송파구의 면적은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33.85 km²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인데 반면 비상소화장치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면적당 개수가 가장 적은 지역임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중구의 경우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평균적으로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50m²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비상소화장치가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설치되어 있음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794793-6E41-2C25-1A4C-BC364DE4C3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7" y="1595985"/>
            <a:ext cx="6018763" cy="50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5DDA-C5BD-AE5E-1797-10BA6DA5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EBD42-03B0-4360-71F6-D9BE38D6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98A22-0643-4E33-EE44-8C3B4F598CF9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습도 및 화재건수 상관관계 검증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0E68E-D026-42A9-CF3D-894BB3D651E5}"/>
              </a:ext>
            </a:extLst>
          </p:cNvPr>
          <p:cNvSpPr txBox="1"/>
          <p:nvPr/>
        </p:nvSpPr>
        <p:spPr>
          <a:xfrm>
            <a:off x="6577433" y="2400827"/>
            <a:ext cx="5417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습도와 화재 건수의 상관관계의 유의확률은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 &lt; 0.001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임으로 통계적으로 매우 유의미한 상관관계를 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상관계수는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-0.41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습도가 감소하면 화재 발생 건수가 증가하는 음의 상관관계를 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65DFB2-F07E-8305-CAE9-E8A724DE3A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7" y="2148280"/>
            <a:ext cx="6022106" cy="34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7F26-3C4F-DF4C-905B-1D78D1CED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7AF18-E166-7C25-0738-D0BF9680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C7776-4FA1-70D4-E89F-6C4792F1038B}"/>
              </a:ext>
            </a:extLst>
          </p:cNvPr>
          <p:cNvSpPr txBox="1"/>
          <p:nvPr/>
        </p:nvSpPr>
        <p:spPr>
          <a:xfrm>
            <a:off x="326736" y="1134320"/>
            <a:ext cx="7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기타 분석 및 시각화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 descr="텍스트, 도표, 스크린샷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4D049C-A120-5BE4-C796-F97184D16B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2"/>
          <a:stretch>
            <a:fillRect/>
          </a:stretch>
        </p:blipFill>
        <p:spPr>
          <a:xfrm>
            <a:off x="504189" y="1687486"/>
            <a:ext cx="3632043" cy="2590805"/>
          </a:xfrm>
          <a:prstGeom prst="rect">
            <a:avLst/>
          </a:prstGeom>
        </p:spPr>
      </p:pic>
      <p:pic>
        <p:nvPicPr>
          <p:cNvPr id="7" name="그림 6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870DD-2311-0975-DB54-2D9E6DD534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4123817"/>
            <a:ext cx="4575464" cy="2745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177DEA-B043-2B55-D1C0-901790687B3E}"/>
              </a:ext>
            </a:extLst>
          </p:cNvPr>
          <p:cNvSpPr txBox="1"/>
          <p:nvPr/>
        </p:nvSpPr>
        <p:spPr>
          <a:xfrm>
            <a:off x="4272383" y="1890404"/>
            <a:ext cx="541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월요일과 금요일에 타 요일보다 상대적으로 화재가 많이 발생함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5CCF8-FC29-9B50-DBC9-65F8FA95732A}"/>
              </a:ext>
            </a:extLst>
          </p:cNvPr>
          <p:cNvSpPr txBox="1"/>
          <p:nvPr/>
        </p:nvSpPr>
        <p:spPr>
          <a:xfrm>
            <a:off x="1649833" y="4471667"/>
            <a:ext cx="541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인사이트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겨울의 경우 전열기구 사용 및 건조한 기후로 인하여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화재 발생 건수가 높음을 확인할 수 있음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277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4726C-1616-2592-40FA-B65ACB0D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9DBD-46BE-0CE7-5FF6-D9F8AE44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및 인사이트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47C212A-CA42-2679-4293-A25D0620F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57" y="2463962"/>
            <a:ext cx="3368963" cy="3224433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건물 노후화와 화재 발생의 상관관계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노후화 된 건물이 많을 수록 화재가 더 자주 일어날 것이다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인구분포와 화재 발생의 상관관계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고령자가 많을수록 화재 발생이 더 많을 것이다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공장 밀도와 화재 발생의 상관관계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면적 대비 공장이 많은 지역일 수록 화재율이 높을 것이다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외국인 비율과 화재 발생의 상관관계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생활인구 중 외국인이 많다고 화재율이 증가하지는 않을 것이다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13EC31-2A7D-77DF-C782-91FB84C1D026}"/>
              </a:ext>
            </a:extLst>
          </p:cNvPr>
          <p:cNvSpPr txBox="1">
            <a:spLocks/>
          </p:cNvSpPr>
          <p:nvPr/>
        </p:nvSpPr>
        <p:spPr>
          <a:xfrm>
            <a:off x="6096000" y="1368402"/>
            <a:ext cx="5951744" cy="500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건물 노후화와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년도를 기준으로 한 분석으로는 유의미한 </a:t>
            </a:r>
            <a:br>
              <a:rPr lang="en-US" altLang="ko-KR" sz="1800" dirty="0"/>
            </a:br>
            <a:r>
              <a:rPr lang="ko-KR" altLang="en-US" sz="1800" dirty="0"/>
              <a:t>상관관계를 파악할 수 없었다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인구분포와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고령자 비율과 화재 발생에는 유의미한 화재 발생에 관한 상관관계를 발견할 수 없었다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청년층 비율이 증가할 수록 화재 비율이 증가하는 경향을 발견 할 수 있었다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미성년자 비율이 높아질 수록 화재 비율이 감소하는 경향을 발견할 수 있었다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공장 밀도와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면적 대비 공장이 많을 수록 화재가 증가하는 상관관계를 확인할 수 있었다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인구 중 외국인 비율과 화재 발생의 상관관계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외국인 비율이 높은 지역에 화재비율이 높은 상관관계를 발견하였다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EA11CA-77D4-FF79-FCB8-307430A66154}"/>
              </a:ext>
            </a:extLst>
          </p:cNvPr>
          <p:cNvSpPr/>
          <p:nvPr/>
        </p:nvSpPr>
        <p:spPr>
          <a:xfrm>
            <a:off x="4919335" y="3670432"/>
            <a:ext cx="552450" cy="405747"/>
          </a:xfrm>
          <a:prstGeom prst="right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6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4C6FA-3AC9-6D1D-7D90-3F20E20A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4A37F-B00E-15D6-D457-C0095625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활용 예시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4CA9334-C654-3D08-9AB3-BF66CACC1A04}"/>
              </a:ext>
            </a:extLst>
          </p:cNvPr>
          <p:cNvSpPr txBox="1">
            <a:spLocks/>
          </p:cNvSpPr>
          <p:nvPr/>
        </p:nvSpPr>
        <p:spPr>
          <a:xfrm>
            <a:off x="539799" y="1863992"/>
            <a:ext cx="4751157" cy="414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C49DE87-77A0-0353-C414-53087C146409}"/>
              </a:ext>
            </a:extLst>
          </p:cNvPr>
          <p:cNvSpPr txBox="1">
            <a:spLocks/>
          </p:cNvSpPr>
          <p:nvPr/>
        </p:nvSpPr>
        <p:spPr>
          <a:xfrm>
            <a:off x="735243" y="1375383"/>
            <a:ext cx="9825728" cy="500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청년층 화재 예방 교육 강화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청년층 비율이 증가할 수 록 화재비율이 증가하는 경향을 기반으로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청년층에게 화재 예방에 대한 교육을 실시하면 효과를 얻을 수 있는 확률이 높음</a:t>
            </a:r>
            <a:endParaRPr lang="en-US" altLang="ko-KR" sz="1800" dirty="0"/>
          </a:p>
          <a:p>
            <a:r>
              <a:rPr lang="ko-KR" altLang="en-US" sz="2000" b="1" dirty="0"/>
              <a:t>외국인 거주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방문이 많은 지역에 집중 화재 예방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관리 철저히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외국인 비율과 화재 발생에서 발견한 상관관계를 기반으로</a:t>
            </a:r>
            <a:br>
              <a:rPr lang="en-US" altLang="ko-KR" sz="1800" dirty="0"/>
            </a:br>
            <a:r>
              <a:rPr lang="ko-KR" altLang="en-US" sz="1800" dirty="0"/>
              <a:t>외국인 거주나 방문이 많은 지역을 기준으로 화재에 대한 예방</a:t>
            </a:r>
            <a:r>
              <a:rPr lang="en-US" altLang="ko-KR" sz="1800" dirty="0"/>
              <a:t>/</a:t>
            </a:r>
            <a:r>
              <a:rPr lang="ko-KR" altLang="en-US" sz="1800" dirty="0"/>
              <a:t>관리를 철저히 할 경우 효과를 얻을 수 있을 확률이 높음</a:t>
            </a:r>
            <a:endParaRPr lang="en-US" altLang="ko-KR" sz="1800" dirty="0"/>
          </a:p>
          <a:p>
            <a:r>
              <a:rPr lang="ko-KR" altLang="en-US" sz="2000" b="1" dirty="0"/>
              <a:t>비상소화시설 보강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송파구</a:t>
            </a:r>
            <a:r>
              <a:rPr lang="en-US" altLang="ko-KR" sz="1800" dirty="0"/>
              <a:t>, </a:t>
            </a:r>
            <a:r>
              <a:rPr lang="ko-KR" altLang="en-US" sz="1800" dirty="0"/>
              <a:t>강서구</a:t>
            </a:r>
            <a:r>
              <a:rPr lang="en-US" altLang="ko-KR" sz="1800" dirty="0"/>
              <a:t>, </a:t>
            </a:r>
            <a:r>
              <a:rPr lang="ko-KR" altLang="en-US" sz="1800" dirty="0"/>
              <a:t>서초구 등 비상 소화시설이 부족한 지역에 화재 조기 진압을 위하여</a:t>
            </a:r>
            <a:br>
              <a:rPr lang="en-US" altLang="ko-KR" sz="1800" dirty="0"/>
            </a:br>
            <a:r>
              <a:rPr lang="ko-KR" altLang="en-US" sz="1800" dirty="0"/>
              <a:t>비상소화 시설을 추가로 설치하는 것이 좋아 보임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8800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92BFE-1D32-1339-A07D-71408C1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6C560-8507-883B-1E03-D463E015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 결과의 한계 및 개선점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455749C-835E-9F07-DD96-E1139258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상관관계 </a:t>
            </a:r>
            <a:r>
              <a:rPr lang="en-US" altLang="ko-KR" sz="2000" b="1" dirty="0"/>
              <a:t>!= </a:t>
            </a:r>
            <a:r>
              <a:rPr lang="ko-KR" altLang="en-US" sz="2000" b="1" dirty="0"/>
              <a:t>인과관계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청년 비율이 증가할수록 화재 비율이 높아지는 상관관계가 도출됨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청년이 직접적인 화재 원인이 아니라 주거 형태</a:t>
            </a:r>
            <a:r>
              <a:rPr lang="en-US" altLang="ko-KR" sz="1800" dirty="0"/>
              <a:t>, </a:t>
            </a:r>
            <a:r>
              <a:rPr lang="ko-KR" altLang="en-US" sz="1800" dirty="0"/>
              <a:t>문화 생활 등 다양한 방면의 원인이 존재할 수 있음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미성년자 비율 </a:t>
            </a:r>
            <a:r>
              <a:rPr lang="ko-KR" altLang="en-US" sz="1800" dirty="0" err="1"/>
              <a:t>증가시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화재율</a:t>
            </a:r>
            <a:r>
              <a:rPr lang="ko-KR" altLang="en-US" sz="1800" dirty="0"/>
              <a:t> 감소라는 결과가 도출 된 상관관계 분석 결과도</a:t>
            </a:r>
            <a:r>
              <a:rPr lang="en-US" altLang="ko-KR" sz="1800" dirty="0"/>
              <a:t>, </a:t>
            </a:r>
            <a:r>
              <a:rPr lang="ko-KR" altLang="en-US" sz="1800" dirty="0"/>
              <a:t>다양한 </a:t>
            </a:r>
            <a:r>
              <a:rPr lang="en-US" altLang="ko-KR" sz="1800" dirty="0"/>
              <a:t>‘</a:t>
            </a:r>
            <a:r>
              <a:rPr lang="ko-KR" altLang="en-US" sz="1800" dirty="0"/>
              <a:t>진짜</a:t>
            </a:r>
            <a:r>
              <a:rPr lang="en-US" altLang="ko-KR" sz="1800" dirty="0"/>
              <a:t>‘</a:t>
            </a:r>
            <a:r>
              <a:rPr lang="ko-KR" altLang="en-US" sz="1800" dirty="0"/>
              <a:t>원인이 존재할 수 있음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노후 건축물 분석의 한계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단순 연식이 오래된 건물을 분석한 결과로 실제로 위험한 건물을 반영하지 못 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단순 연식이 아닌</a:t>
            </a:r>
            <a:r>
              <a:rPr lang="en-US" altLang="ko-KR" sz="1800" dirty="0"/>
              <a:t>, </a:t>
            </a:r>
            <a:r>
              <a:rPr lang="ko-KR" altLang="en-US" sz="1800" dirty="0"/>
              <a:t>건축 재질</a:t>
            </a:r>
            <a:r>
              <a:rPr lang="en-US" altLang="ko-KR" sz="1800" dirty="0"/>
              <a:t>, </a:t>
            </a:r>
            <a:r>
              <a:rPr lang="ko-KR" altLang="en-US" sz="1800" dirty="0"/>
              <a:t>안전진단 평가 등을 복합적으로 고려한 수치가 필요할 듯 함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표본의 부족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서울을 기준으로 분석을 진행하다 보니</a:t>
            </a:r>
            <a:r>
              <a:rPr lang="en-US" altLang="ko-KR" sz="1800" dirty="0"/>
              <a:t>, </a:t>
            </a:r>
            <a:r>
              <a:rPr lang="ko-KR" altLang="en-US" sz="1800" dirty="0"/>
              <a:t>화재율과 각 데이터에 대한 표본이 </a:t>
            </a:r>
            <a:r>
              <a:rPr lang="en-US" altLang="ko-KR" sz="1800" dirty="0"/>
              <a:t>25</a:t>
            </a:r>
            <a:r>
              <a:rPr lang="ko-KR" altLang="en-US" sz="1800" dirty="0"/>
              <a:t>개로 부족한 점이 있었음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기회가 된다면</a:t>
            </a:r>
            <a:r>
              <a:rPr lang="en-US" altLang="ko-KR" sz="1800" dirty="0"/>
              <a:t>, </a:t>
            </a:r>
            <a:r>
              <a:rPr lang="ko-KR" altLang="en-US" sz="1800" dirty="0"/>
              <a:t>더욱 다양한 지역을 기준으로 분석을 하고 싶음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ko-KR" altLang="en-US" sz="1800" dirty="0"/>
              <a:t>상관관계에 원인을 발견하기 위하여 더욱 다양한 관점의 데이터를 분석해 보고 싶음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72478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1D57-A61C-E701-719B-6E31B385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참고문헌 및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2E168-DA1F-DB48-CF36-491FD14E3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493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행정동별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원인별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월별 화재 발생 현황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(https://data.seoul.go.kr/dataList/OA-22581/F/1/datasetView.do)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비상소화장치 위치정보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(https://data.seoul.go.kr/dataList/OA-21071/S/1/datasetView.do)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(https://data.seoul.go.kr/dataList/OA-15439/S/1/datasetView.do)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단기체류 외국인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(https://data.seoul.go.kr/dataList/OA-15441/S/1/datasetView.do)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장기체류 외국인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(https://data.seoul.go.kr/dataList/OA-15440/S/1/datasetView.do)</a:t>
            </a:r>
          </a:p>
          <a:p>
            <a:pPr marL="0" indent="0">
              <a:buNone/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스마트서울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도시데이터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(S-DoT)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환경정보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(https://data.seoul.go.kr/dataList/OA-15969/S/1/datasetView.do)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화재발생 건별 격자정보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(https://bigdata-119.kr/goods/goodsInfo?goods_mng_sn=476)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화재현황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(https://bigdata-119.kr/goods/goodsInfo?goods_mng_sn=458)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소방대상물 현황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(https://bigdata-119.kr/goods/goodsInfo?goods_mng_sn=459)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행정구역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읍면동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법정동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(https://www.vworld.kr/dtmk/dtmk_ntads_s002.do?dsId=30603)</a:t>
            </a:r>
          </a:p>
          <a:p>
            <a:pPr marL="0" indent="0">
              <a:buNone/>
            </a:pPr>
            <a:r>
              <a:rPr lang="ko-KR" altLang="en-US" sz="1400" dirty="0"/>
              <a:t>서울의 주목할 만한 현주소</a:t>
            </a:r>
            <a:r>
              <a:rPr lang="en-US" altLang="ko-KR" sz="1400" dirty="0"/>
              <a:t>(2022</a:t>
            </a:r>
            <a:r>
              <a:rPr lang="ko-KR" altLang="en-US" sz="1400" dirty="0"/>
              <a:t>년</a:t>
            </a:r>
            <a:r>
              <a:rPr lang="en-US" altLang="ko-KR" sz="1400" dirty="0"/>
              <a:t>) (</a:t>
            </a:r>
            <a:r>
              <a:rPr lang="ko-KR" altLang="en-US" sz="1400" dirty="0"/>
              <a:t>https://data.si.re.kr/data/모니터링</a:t>
            </a:r>
            <a:r>
              <a:rPr lang="en-US" altLang="ko-KR" sz="1400" dirty="0"/>
              <a:t>-</a:t>
            </a:r>
            <a:r>
              <a:rPr lang="ko-KR" altLang="en-US" sz="1400" dirty="0"/>
              <a:t>리포트</a:t>
            </a:r>
            <a:r>
              <a:rPr lang="en-US" altLang="ko-KR" sz="1400" dirty="0"/>
              <a:t>/65357)</a:t>
            </a:r>
          </a:p>
          <a:p>
            <a:pPr marL="0" indent="0">
              <a:buNone/>
            </a:pPr>
            <a:r>
              <a:rPr lang="ko-KR" altLang="en-US" sz="1400" dirty="0"/>
              <a:t>서울의 주목할만한 현주소</a:t>
            </a:r>
            <a:r>
              <a:rPr lang="en-US" altLang="ko-KR" sz="1400" dirty="0"/>
              <a:t>(2023</a:t>
            </a:r>
            <a:r>
              <a:rPr lang="ko-KR" altLang="en-US" sz="1400" dirty="0"/>
              <a:t>년</a:t>
            </a:r>
            <a:r>
              <a:rPr lang="en-US" altLang="ko-KR" sz="1400" dirty="0"/>
              <a:t>) (https://data.si.re.kr/data/</a:t>
            </a:r>
            <a:r>
              <a:rPr lang="ko-KR" altLang="en-US" sz="1400" dirty="0"/>
              <a:t>모니터링</a:t>
            </a:r>
            <a:r>
              <a:rPr lang="en-US" altLang="ko-KR" sz="1400" dirty="0"/>
              <a:t>-</a:t>
            </a:r>
            <a:r>
              <a:rPr lang="ko-KR" altLang="en-US" sz="1400" dirty="0"/>
              <a:t>리포트</a:t>
            </a:r>
            <a:r>
              <a:rPr lang="en-US" altLang="ko-KR" sz="1400" dirty="0"/>
              <a:t>2023/65410)</a:t>
            </a:r>
          </a:p>
          <a:p>
            <a:pPr marL="0" indent="0">
              <a:buNone/>
            </a:pPr>
            <a:r>
              <a:rPr lang="ko-KR" altLang="en-US" sz="1400" dirty="0"/>
              <a:t>빅데이터 분석해 화재예방대책 세운다 </a:t>
            </a:r>
            <a:r>
              <a:rPr lang="en-US" altLang="ko-KR" sz="1400" dirty="0"/>
              <a:t>(https://blog.naver.com/safeppy/222071279401)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※ PPT</a:t>
            </a:r>
            <a:r>
              <a:rPr lang="ko-KR" altLang="en-US" sz="1400" dirty="0"/>
              <a:t>에 포함된 일러스트는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활용하여 생성되었습니다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>
              <a:buNone/>
            </a:pPr>
            <a:endParaRPr lang="en-US" altLang="ko-KR" sz="1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80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75298-5D6D-3330-CE31-FB2A2CB4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7FFB845-D5D9-C822-1FF6-48220CFA1F99}"/>
              </a:ext>
            </a:extLst>
          </p:cNvPr>
          <p:cNvSpPr/>
          <p:nvPr/>
        </p:nvSpPr>
        <p:spPr>
          <a:xfrm>
            <a:off x="908786" y="1670050"/>
            <a:ext cx="309933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AC58EA-D287-D013-F59B-453AADFA92C1}"/>
              </a:ext>
            </a:extLst>
          </p:cNvPr>
          <p:cNvSpPr/>
          <p:nvPr/>
        </p:nvSpPr>
        <p:spPr>
          <a:xfrm>
            <a:off x="8234979" y="1670050"/>
            <a:ext cx="210558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63293A-123A-689E-8EA6-6EBADBC78BC7}"/>
              </a:ext>
            </a:extLst>
          </p:cNvPr>
          <p:cNvSpPr/>
          <p:nvPr/>
        </p:nvSpPr>
        <p:spPr>
          <a:xfrm>
            <a:off x="896086" y="2742742"/>
            <a:ext cx="140301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558E6-F80D-8B52-ED68-610D3E46A4A6}"/>
              </a:ext>
            </a:extLst>
          </p:cNvPr>
          <p:cNvSpPr/>
          <p:nvPr/>
        </p:nvSpPr>
        <p:spPr>
          <a:xfrm>
            <a:off x="3067049" y="2742742"/>
            <a:ext cx="117316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8FC45A-8FF8-C9A8-6EA6-D3C5AF6EF82A}"/>
              </a:ext>
            </a:extLst>
          </p:cNvPr>
          <p:cNvSpPr/>
          <p:nvPr/>
        </p:nvSpPr>
        <p:spPr>
          <a:xfrm>
            <a:off x="906780" y="3810999"/>
            <a:ext cx="11835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318394-2C7B-1B0A-DD23-256C94E7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7"/>
            <a:ext cx="11538528" cy="781693"/>
          </a:xfrm>
        </p:spPr>
        <p:txBody>
          <a:bodyPr/>
          <a:lstStyle/>
          <a:p>
            <a:r>
              <a:rPr lang="ko-KR" altLang="en-US" b="1" dirty="0"/>
              <a:t>주제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FFA8-4A62-66D9-A623-23240F2A5DB4}"/>
              </a:ext>
            </a:extLst>
          </p:cNvPr>
          <p:cNvSpPr txBox="1"/>
          <p:nvPr/>
        </p:nvSpPr>
        <p:spPr>
          <a:xfrm>
            <a:off x="7473949" y="6375586"/>
            <a:ext cx="4645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노후건축물 및 신축허가의 용도별 상위 자치구</a:t>
            </a:r>
          </a:p>
          <a:p>
            <a:pPr algn="r"/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https://data.si.re.kr/data/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모니터링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리포트</a:t>
            </a: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2023/65410</a:t>
            </a:r>
            <a:endParaRPr lang="ko-KR" altLang="en-US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9EFBC-35CE-6FB7-B56A-2A747F4A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62" y="3915992"/>
            <a:ext cx="6311900" cy="2489420"/>
          </a:xfrm>
          <a:prstGeom prst="rect">
            <a:avLst/>
          </a:prstGeom>
          <a:noFill/>
          <a:effectLst>
            <a:outerShdw blurRad="254000" sx="90000" sy="9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B004404A-372A-F7C9-96CF-C1AD556ED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도시화로 인한 화재 위험 증가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밀집도가 높고 인구가 많은 서울의 특성상 화재가 발생하기 쉽고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그로 인한 피해가 확산하기 쉬움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노후 건축물의 증가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- 2023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기준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이상 노후 건축물은 전체 건축물의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27.3%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차지한다는 서울시 분석결과가 있음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노후 건축물이 화재에 어떠한 영향을 끼치는지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그에 맞춰 준비하는지 알아보기 위함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고령화와 화재 위험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점점 고령화가 가속화 됨에 따라 화재 발생에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어떠한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영향을 미치는지 파악하기 위함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겨울철 화재 증가에 따른 관심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건조한 겨울철이 다가옴에 따라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화재에 대한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관심 증가 및 주의상각 유도</a:t>
            </a:r>
            <a:endParaRPr lang="en-US" altLang="ko-KR" sz="2000" b="1" dirty="0"/>
          </a:p>
          <a:p>
            <a:r>
              <a:rPr lang="ko-KR" altLang="en-US" sz="2000" b="1" dirty="0"/>
              <a:t>홍콩 대형 화재로 인한 화재에 대한 관심 증가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8396-F99D-F4B8-61B6-C4937DB8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43A552-1939-97C4-02BB-7E8B0AAC58EC}"/>
              </a:ext>
            </a:extLst>
          </p:cNvPr>
          <p:cNvSpPr/>
          <p:nvPr/>
        </p:nvSpPr>
        <p:spPr>
          <a:xfrm>
            <a:off x="887837" y="4470479"/>
            <a:ext cx="29037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B7033E-06F2-8A55-9D72-F5AD78447762}"/>
              </a:ext>
            </a:extLst>
          </p:cNvPr>
          <p:cNvSpPr/>
          <p:nvPr/>
        </p:nvSpPr>
        <p:spPr>
          <a:xfrm>
            <a:off x="2395549" y="3270186"/>
            <a:ext cx="29037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630EC-40AA-C729-83BA-7C3FD88C3165}"/>
              </a:ext>
            </a:extLst>
          </p:cNvPr>
          <p:cNvSpPr/>
          <p:nvPr/>
        </p:nvSpPr>
        <p:spPr>
          <a:xfrm>
            <a:off x="2124074" y="2062225"/>
            <a:ext cx="948551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B44D42-571E-6550-51A1-B9948624C900}"/>
              </a:ext>
            </a:extLst>
          </p:cNvPr>
          <p:cNvSpPr/>
          <p:nvPr/>
        </p:nvSpPr>
        <p:spPr>
          <a:xfrm>
            <a:off x="4573357" y="2062225"/>
            <a:ext cx="1649643" cy="273050"/>
          </a:xfrm>
          <a:prstGeom prst="rect">
            <a:avLst/>
          </a:prstGeom>
          <a:solidFill>
            <a:srgbClr val="FFFEB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0EC5DD-6C4F-F0FA-59CA-DEDC9C77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7"/>
            <a:ext cx="11538528" cy="781693"/>
          </a:xfrm>
        </p:spPr>
        <p:txBody>
          <a:bodyPr/>
          <a:lstStyle/>
          <a:p>
            <a:r>
              <a:rPr lang="ko-KR" altLang="en-US" b="1" dirty="0"/>
              <a:t>주제 선정 이유 및 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C7968-42EF-1781-C16E-B8FF31FD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l="3846" t="8307" r="5983" b="13893"/>
          <a:stretch>
            <a:fillRect/>
          </a:stretch>
        </p:blipFill>
        <p:spPr>
          <a:xfrm>
            <a:off x="8747760" y="4802848"/>
            <a:ext cx="3201323" cy="1841421"/>
          </a:xfrm>
          <a:prstGeom prst="rect">
            <a:avLst/>
          </a:prstGeom>
          <a:effectLst>
            <a:outerShdw blurRad="685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D9E37DA-63D2-BFC8-470B-5FF1CFA4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소방 시설 현황 분석 및 개선</a:t>
            </a:r>
            <a:r>
              <a:rPr lang="en-US" altLang="ko-KR" sz="2000" b="1" dirty="0"/>
              <a:t>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분석으로 도출 된 취약 지역에 소방시설이 충분히 마련 되어있는지 확인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취약 지역에 소방 시설이 미비할 경우 보완에 대한 근거로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화재 예방 정책 수립 근거 제공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 밀도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노후 건축물 비율 등과의 상관관계를 분석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각 지역에 맞는 화재 예방에 대한 정책을 수립하는데 참고할 근거로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우수 사례 발견 및 벤치마킹 활성화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특징을 비교하며 우수사례를 발견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취약 지역에 우수 사례를 적용할 수 있도록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1BAA-902E-A7E2-12C6-4FF22FB42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4F776-9742-FC6D-075F-54FA9684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수집 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E03CB-8F60-9F2E-D13E-0181A2526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데이터 유형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CSV, XLSX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 정형 데이터를 기반으로 분석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형식 데이터는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DataFrame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변환 후 분석 활용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수집 방법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공공데이터포털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소방 안전 빅데이터 플랫폼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디지털 트윈 국토 자료 등 활용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오류로 인하여 자료를 구할 수 없을 경우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변환하여 활용 예정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데이터 양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대상 기간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2019 ~ 2023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총 데이터 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1.6GB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5D1F86-1518-AB2B-EA57-097956E4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254" y1="69434" x2="32520" y2="69434"/>
                        <a14:foregroundMark x1="32227" y1="77246" x2="31348" y2="77246"/>
                        <a14:foregroundMark x1="55273" y1="85254" x2="55957" y2="85156"/>
                        <a14:foregroundMark x1="25879" y1="46777" x2="25879" y2="46777"/>
                        <a14:foregroundMark x1="23828" y1="49902" x2="23828" y2="49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100" y="3314700"/>
            <a:ext cx="3619500" cy="3619500"/>
          </a:xfrm>
          <a:prstGeom prst="rect">
            <a:avLst/>
          </a:prstGeom>
          <a:effectLst>
            <a:outerShdw blurRad="4699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52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4EF6-A8F4-829A-B95A-E13926B7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EFFA065-2367-DD57-C6F2-2B9F466D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30160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소방 안전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빅데이터 플랫폼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화재발생 건별 격자정보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(https://bigdata-119.kr/goods/goodsInfo?goods_mng_sn=476)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화재현황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(https://bigdata-119.kr/goods/goodsInfo?goods_mng_sn=458)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소방대상물 현황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(https://bigdata-119.kr/goods/goodsInfo?goods_mng_sn=459)</a:t>
            </a:r>
          </a:p>
          <a:p>
            <a:r>
              <a:rPr lang="en-US" altLang="ko-KR" sz="2000" b="1" dirty="0"/>
              <a:t> V-WORLD </a:t>
            </a:r>
            <a:r>
              <a:rPr lang="ko-KR" altLang="en-US" sz="2000" b="1" dirty="0" err="1"/>
              <a:t>디지털트윈국토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행정구역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_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읍면동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법정동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https://www.vworld.kr/dtmk/dtmk_ntads_s002.do?dsId=30603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altLang="ko-KR" sz="2000" b="1" dirty="0"/>
              <a:t> FACTORY ON </a:t>
            </a:r>
            <a:r>
              <a:rPr lang="ko-KR" altLang="en-US" sz="2000" b="1" dirty="0"/>
              <a:t>공장설립 온라인 지원 시스템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(2023.12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월말기준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)_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전국등록공장현황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(https://factoryon.go.kr/bbs/frtblRecsroomBbsDetail.do?selectBbsSn=851)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8C7A1-36C5-B148-296D-B7D0B4D682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1523" y1="72461" x2="63411" y2="79785"/>
                        <a14:foregroundMark x1="59701" y1="29199" x2="61523" y2="30176"/>
                        <a14:backgroundMark x1="18815" y1="9570" x2="82292" y2="3027"/>
                        <a14:backgroundMark x1="82292" y1="3027" x2="90885" y2="62012"/>
                        <a14:backgroundMark x1="90885" y1="62012" x2="86133" y2="85840"/>
                        <a14:backgroundMark x1="86133" y1="85840" x2="61979" y2="93652"/>
                        <a14:backgroundMark x1="61979" y1="93652" x2="26237" y2="86426"/>
                        <a14:backgroundMark x1="26237" y1="86426" x2="13477" y2="36621"/>
                        <a14:backgroundMark x1="13477" y1="36621" x2="12240" y2="16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360" y="4044403"/>
            <a:ext cx="3726180" cy="2484120"/>
          </a:xfrm>
          <a:prstGeom prst="rect">
            <a:avLst/>
          </a:prstGeom>
          <a:effectLst>
            <a:outerShdw blurRad="812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474C99B-1CD2-D6BD-EC0C-3599D37F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36" y="329478"/>
            <a:ext cx="11538528" cy="804842"/>
          </a:xfrm>
        </p:spPr>
        <p:txBody>
          <a:bodyPr/>
          <a:lstStyle/>
          <a:p>
            <a:r>
              <a:rPr lang="ko-KR" altLang="en-US" b="1" dirty="0"/>
              <a:t>데이터 수집 계획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AC47B-624A-B8F2-C84E-E0483FF26E45}"/>
              </a:ext>
            </a:extLst>
          </p:cNvPr>
          <p:cNvSpPr/>
          <p:nvPr/>
        </p:nvSpPr>
        <p:spPr>
          <a:xfrm>
            <a:off x="326736" y="4483510"/>
            <a:ext cx="7568567" cy="1061884"/>
          </a:xfrm>
          <a:prstGeom prst="rect">
            <a:avLst/>
          </a:prstGeom>
          <a:noFill/>
          <a:ln w="38100">
            <a:solidFill>
              <a:srgbClr val="FFFEB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5A3EB-D712-073A-2DB9-B34E33D4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수집 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CAF8A-0C71-EC2D-4165-688308B35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5773652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서울 </a:t>
            </a:r>
            <a:r>
              <a:rPr lang="ko-KR" altLang="en-US" sz="2000" b="1" dirty="0" err="1"/>
              <a:t>열린데이터</a:t>
            </a:r>
            <a:r>
              <a:rPr lang="ko-KR" altLang="en-US" sz="2000" b="1" dirty="0"/>
              <a:t> 광장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행정동별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원인별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월별 화재 발생 현황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(https://data.seoul.go.kr/dataList/OA-22581/F/1/datasetView.do)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비상소화장치 위치정보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(https://data.seoul.go.kr/dataList/OA-21071/S/1/datasetView.do)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(https://data.seoul.go.kr/dataList/OA-15439/S/1/datasetView.do)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단기체류 외국인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(https://data.seoul.go.kr/dataList/OA-15441/S/1/datasetView.do)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자치구 단위 서울 생활인구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장기체류 외국인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(https://data.seoul.go.kr/dataList/OA-15440/S/1/datasetView.do)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스마트서울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도시데이터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(S-DoT)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환경정보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(https://data.seoul.go.kr/dataList/OA-15969/S/1/datasetView.do)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건축연도별 주택현황 통계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(https://data.seoul.go.kr/dataList/231/C/2/datasetView.do)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F59076-FE04-3570-3F78-34AEDA1DB0A0}"/>
              </a:ext>
            </a:extLst>
          </p:cNvPr>
          <p:cNvSpPr/>
          <p:nvPr/>
        </p:nvSpPr>
        <p:spPr>
          <a:xfrm>
            <a:off x="7772400" y="133815"/>
            <a:ext cx="4092863" cy="6590370"/>
          </a:xfrm>
          <a:prstGeom prst="roundRect">
            <a:avLst>
              <a:gd name="adj" fmla="val 585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A6F92C-2AAD-844F-715D-EBB3C17CDF36}"/>
              </a:ext>
            </a:extLst>
          </p:cNvPr>
          <p:cNvSpPr/>
          <p:nvPr/>
        </p:nvSpPr>
        <p:spPr>
          <a:xfrm>
            <a:off x="635318" y="5466638"/>
            <a:ext cx="5785148" cy="668691"/>
          </a:xfrm>
          <a:prstGeom prst="rect">
            <a:avLst/>
          </a:prstGeom>
          <a:noFill/>
          <a:ln w="38100">
            <a:solidFill>
              <a:srgbClr val="FFFEB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2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61266-5217-1A30-BF82-CE7209E8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전처리</a:t>
            </a:r>
            <a:r>
              <a:rPr lang="ko-KR" altLang="en-US" b="1" dirty="0"/>
              <a:t> 과정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C05304-2386-4E7E-EE1D-F4DD404F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37" y="1226916"/>
            <a:ext cx="11538527" cy="4857683"/>
          </a:xfrm>
        </p:spPr>
        <p:txBody>
          <a:bodyPr>
            <a:normAutofit/>
          </a:bodyPr>
          <a:lstStyle/>
          <a:p>
            <a:r>
              <a:rPr lang="ko-KR" altLang="en-US" sz="2000" b="1" dirty="0" err="1"/>
              <a:t>결측치</a:t>
            </a:r>
            <a:r>
              <a:rPr lang="ko-KR" altLang="en-US" sz="2000" b="1" dirty="0"/>
              <a:t> 처리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필요한 데이터의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미만일 경우 단순 삭제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- 10~30%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 경우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단순회귀 통한 대체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시계열 데이터 등 꼭 필요한 경우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비율 관계 없이 보간 처리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b="1" dirty="0"/>
              <a:t>데이터 표기통일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격자정보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정보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활용시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GeoPandas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활용하여 좌표계 통일화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(GRS80 EPSG:5186)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 표기를 통일하여 검색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활용이 용이하도록 처리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’, 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표기 제거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ko-KR" altLang="en-US" sz="2000" b="1" dirty="0"/>
              <a:t>데이터 통합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내국인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단기 및 장기체류 외국인 데이터를 통합하여 하나의 데이터로 저장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717A42-F8D9-2DA9-4449-4F9678BF52E1}"/>
              </a:ext>
            </a:extLst>
          </p:cNvPr>
          <p:cNvSpPr/>
          <p:nvPr/>
        </p:nvSpPr>
        <p:spPr>
          <a:xfrm>
            <a:off x="6840977" y="902851"/>
            <a:ext cx="5230763" cy="2107822"/>
          </a:xfrm>
          <a:prstGeom prst="roundRect">
            <a:avLst>
              <a:gd name="adj" fmla="val 648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02AA59-4C4E-12E5-8101-79A63529B051}"/>
              </a:ext>
            </a:extLst>
          </p:cNvPr>
          <p:cNvSpPr/>
          <p:nvPr/>
        </p:nvSpPr>
        <p:spPr>
          <a:xfrm>
            <a:off x="8278494" y="3659505"/>
            <a:ext cx="3793246" cy="2295644"/>
          </a:xfrm>
          <a:prstGeom prst="roundRect">
            <a:avLst>
              <a:gd name="adj" fmla="val 648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E7A6F8-E51F-7A94-6F5B-DDFB34E83726}"/>
              </a:ext>
            </a:extLst>
          </p:cNvPr>
          <p:cNvSpPr/>
          <p:nvPr/>
        </p:nvSpPr>
        <p:spPr>
          <a:xfrm>
            <a:off x="711780" y="4924246"/>
            <a:ext cx="6697353" cy="463832"/>
          </a:xfrm>
          <a:prstGeom prst="roundRect">
            <a:avLst>
              <a:gd name="adj" fmla="val 2390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8B20F-1854-0CB2-04F7-E7D07211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b="1" dirty="0"/>
              <a:t>자치구별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만명당 화재 건수 계산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화재 발생 데이터를 필터링 하여 서울시 내에서 발생한 화제만 별도로 저장</a:t>
            </a:r>
            <a:endParaRPr lang="en-US" altLang="ko-KR" sz="1800" dirty="0"/>
          </a:p>
          <a:p>
            <a:pPr lvl="1"/>
            <a:r>
              <a:rPr lang="ko-KR" altLang="en-US" sz="1800" dirty="0"/>
              <a:t>화재 데이터에 저장된 자치구 명과 자치구별 총 생활 인구를 기준으로 </a:t>
            </a:r>
            <a:r>
              <a:rPr lang="en-US" altLang="ko-KR" sz="1800" dirty="0"/>
              <a:t>1</a:t>
            </a:r>
            <a:r>
              <a:rPr lang="ko-KR" altLang="en-US" sz="1800" dirty="0"/>
              <a:t>만명당 화재 비율 계산</a:t>
            </a:r>
            <a:br>
              <a:rPr lang="en-US" altLang="ko-KR" sz="2000" dirty="0"/>
            </a:br>
            <a:r>
              <a:rPr lang="ko-KR" altLang="en-US" sz="1500" dirty="0"/>
              <a:t>계산 식</a:t>
            </a:r>
            <a:r>
              <a:rPr lang="en-US" altLang="ko-KR" sz="1500" dirty="0"/>
              <a:t>: </a:t>
            </a:r>
            <a:r>
              <a:rPr lang="en-US" altLang="ko-KR" sz="1500" dirty="0" err="1"/>
              <a:t>mergedDf</a:t>
            </a:r>
            <a:r>
              <a:rPr lang="en-US" altLang="ko-KR" sz="1500" dirty="0"/>
              <a:t>['</a:t>
            </a:r>
            <a:r>
              <a:rPr lang="ko-KR" altLang="en-US" sz="1500" dirty="0"/>
              <a:t>화재비율 </a:t>
            </a:r>
            <a:r>
              <a:rPr lang="en-US" altLang="ko-KR" sz="1500" dirty="0"/>
              <a:t>(1</a:t>
            </a:r>
            <a:r>
              <a:rPr lang="ko-KR" altLang="en-US" sz="1500" dirty="0"/>
              <a:t>만명당</a:t>
            </a:r>
            <a:r>
              <a:rPr lang="en-US" altLang="ko-KR" sz="1500" dirty="0"/>
              <a:t>)'] =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mergedDf</a:t>
            </a:r>
            <a:r>
              <a:rPr lang="en-US" altLang="ko-KR" sz="1500" dirty="0"/>
              <a:t>['</a:t>
            </a:r>
            <a:r>
              <a:rPr lang="ko-KR" altLang="en-US" sz="1500" dirty="0"/>
              <a:t>화재건수</a:t>
            </a:r>
            <a:r>
              <a:rPr lang="en-US" altLang="ko-KR" sz="1500" dirty="0"/>
              <a:t>'] /</a:t>
            </a:r>
            <a:r>
              <a:rPr lang="ko-KR" altLang="en-US" sz="1500" dirty="0"/>
              <a:t> </a:t>
            </a:r>
            <a:r>
              <a:rPr lang="en-US" altLang="ko-KR" sz="1500" dirty="0" err="1"/>
              <a:t>mergedDf</a:t>
            </a:r>
            <a:r>
              <a:rPr lang="en-US" altLang="ko-KR" sz="1500" dirty="0"/>
              <a:t>['</a:t>
            </a:r>
            <a:r>
              <a:rPr lang="ko-KR" altLang="en-US" sz="1500" dirty="0"/>
              <a:t>총생활인구</a:t>
            </a:r>
            <a:r>
              <a:rPr lang="en-US" altLang="ko-KR" sz="1500" dirty="0"/>
              <a:t>']) </a:t>
            </a:r>
            <a:r>
              <a:rPr lang="ko-KR" altLang="en-US" sz="1500" dirty="0"/>
              <a:t>* </a:t>
            </a:r>
            <a:r>
              <a:rPr lang="en-US" altLang="ko-KR" sz="1500" dirty="0"/>
              <a:t>10000</a:t>
            </a:r>
            <a:endParaRPr lang="en-US" altLang="ko-KR" sz="2000" dirty="0"/>
          </a:p>
          <a:p>
            <a:r>
              <a:rPr lang="ko-KR" altLang="en-US" sz="2000" b="1" dirty="0"/>
              <a:t>건물 노후화에 따른 </a:t>
            </a:r>
            <a:r>
              <a:rPr lang="ko-KR" altLang="en-US" sz="2000" b="1" dirty="0" err="1"/>
              <a:t>화재율</a:t>
            </a:r>
            <a:r>
              <a:rPr lang="ko-KR" altLang="en-US" sz="2000" b="1" dirty="0"/>
              <a:t> 상관관계 계산</a:t>
            </a:r>
            <a:endParaRPr lang="en-US" altLang="ko-KR" sz="2000" b="1" dirty="0"/>
          </a:p>
          <a:p>
            <a:pPr lvl="1"/>
            <a:r>
              <a:rPr lang="en-US" altLang="ko-KR" sz="1800" dirty="0"/>
              <a:t>1989</a:t>
            </a:r>
            <a:r>
              <a:rPr lang="ko-KR" altLang="en-US" sz="1800" dirty="0"/>
              <a:t>년 이전 건축물 </a:t>
            </a:r>
            <a:r>
              <a:rPr lang="en-US" altLang="ko-KR" sz="1800" dirty="0"/>
              <a:t>/ </a:t>
            </a:r>
            <a:r>
              <a:rPr lang="ko-KR" altLang="en-US" sz="1800" dirty="0"/>
              <a:t>구별 전체 건물 개수로 노후 건물 비율 계산</a:t>
            </a:r>
            <a:endParaRPr lang="en-US" altLang="ko-KR" sz="1800" dirty="0"/>
          </a:p>
          <a:p>
            <a:pPr lvl="1"/>
            <a:r>
              <a:rPr lang="en-US" altLang="ko-KR" sz="1800" dirty="0"/>
              <a:t>1</a:t>
            </a:r>
            <a:r>
              <a:rPr lang="ko-KR" altLang="en-US" sz="1800" dirty="0"/>
              <a:t>만명당 화재 건수와 노후 건물 비율을 기준으로 상관관계 계산</a:t>
            </a:r>
            <a:endParaRPr lang="en-US" altLang="ko-KR" sz="1800" dirty="0"/>
          </a:p>
          <a:p>
            <a:r>
              <a:rPr lang="ko-KR" altLang="en-US" sz="2000" b="1" dirty="0"/>
              <a:t>나이 그룹 별 </a:t>
            </a:r>
            <a:r>
              <a:rPr lang="ko-KR" altLang="en-US" sz="2000" b="1" dirty="0" err="1"/>
              <a:t>화재율</a:t>
            </a:r>
            <a:r>
              <a:rPr lang="ko-KR" altLang="en-US" sz="2000" b="1" dirty="0"/>
              <a:t> 상관관계 계산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인구 기준 날짜를 </a:t>
            </a:r>
            <a:r>
              <a:rPr lang="en-US" altLang="ko-KR" sz="1800" dirty="0"/>
              <a:t>12</a:t>
            </a:r>
            <a:r>
              <a:rPr lang="ko-KR" altLang="en-US" sz="1800" dirty="0"/>
              <a:t>월 </a:t>
            </a:r>
            <a:r>
              <a:rPr lang="en-US" altLang="ko-KR" sz="1800" dirty="0"/>
              <a:t>31</a:t>
            </a:r>
            <a:r>
              <a:rPr lang="ko-KR" altLang="en-US" sz="1800" dirty="0"/>
              <a:t>일 </a:t>
            </a:r>
            <a:r>
              <a:rPr lang="en-US" altLang="ko-KR" sz="1800" dirty="0"/>
              <a:t>00</a:t>
            </a:r>
            <a:r>
              <a:rPr lang="ko-KR" altLang="en-US" sz="1800" dirty="0"/>
              <a:t>시</a:t>
            </a:r>
            <a:r>
              <a:rPr lang="en-US" altLang="ko-KR" sz="1800" dirty="0"/>
              <a:t>01</a:t>
            </a:r>
            <a:r>
              <a:rPr lang="ko-KR" altLang="en-US" sz="1800" dirty="0"/>
              <a:t>분으로 설정 후 나이대별 그룹화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600" dirty="0"/>
              <a:t>     0~19</a:t>
            </a:r>
            <a:r>
              <a:rPr lang="ko-KR" altLang="en-US" sz="1600" dirty="0"/>
              <a:t>세</a:t>
            </a:r>
            <a:r>
              <a:rPr lang="en-US" altLang="ko-KR" sz="1600" dirty="0"/>
              <a:t>: </a:t>
            </a:r>
            <a:r>
              <a:rPr lang="ko-KR" altLang="en-US" sz="1600" dirty="0"/>
              <a:t>미성년자</a:t>
            </a:r>
            <a:r>
              <a:rPr lang="en-US" altLang="ko-KR" sz="1600" dirty="0"/>
              <a:t>, 20~39</a:t>
            </a:r>
            <a:r>
              <a:rPr lang="ko-KR" altLang="en-US" sz="1600" dirty="0"/>
              <a:t>세</a:t>
            </a:r>
            <a:r>
              <a:rPr lang="en-US" altLang="ko-KR" sz="1600" dirty="0"/>
              <a:t>: </a:t>
            </a:r>
            <a:r>
              <a:rPr lang="ko-KR" altLang="en-US" sz="1600" dirty="0"/>
              <a:t>청년</a:t>
            </a:r>
            <a:r>
              <a:rPr lang="en-US" altLang="ko-KR" sz="1600" dirty="0"/>
              <a:t>, 40~59</a:t>
            </a:r>
            <a:r>
              <a:rPr lang="ko-KR" altLang="en-US" sz="1600" dirty="0"/>
              <a:t>세</a:t>
            </a:r>
            <a:r>
              <a:rPr lang="en-US" altLang="ko-KR" sz="1600" dirty="0"/>
              <a:t>: </a:t>
            </a:r>
            <a:r>
              <a:rPr lang="ko-KR" altLang="en-US" sz="1600" dirty="0"/>
              <a:t>중년</a:t>
            </a:r>
            <a:r>
              <a:rPr lang="en-US" altLang="ko-KR" sz="1600" dirty="0"/>
              <a:t>, 60~59</a:t>
            </a:r>
            <a:r>
              <a:rPr lang="ko-KR" altLang="en-US" sz="1600" dirty="0"/>
              <a:t>세 </a:t>
            </a:r>
            <a:r>
              <a:rPr lang="en-US" altLang="ko-KR" sz="1600" dirty="0"/>
              <a:t>: </a:t>
            </a:r>
            <a:r>
              <a:rPr lang="ko-KR" altLang="en-US" sz="1600" dirty="0"/>
              <a:t>장년</a:t>
            </a:r>
            <a:r>
              <a:rPr lang="en-US" altLang="ko-KR" sz="1600" dirty="0"/>
              <a:t>, 70</a:t>
            </a:r>
            <a:r>
              <a:rPr lang="ko-KR" altLang="en-US" sz="1600" dirty="0"/>
              <a:t>세</a:t>
            </a:r>
            <a:r>
              <a:rPr lang="en-US" altLang="ko-KR" sz="1600" dirty="0"/>
              <a:t>~ : </a:t>
            </a:r>
            <a:r>
              <a:rPr lang="ko-KR" altLang="en-US" sz="1600" dirty="0"/>
              <a:t>고령</a:t>
            </a:r>
            <a:endParaRPr lang="en-US" altLang="ko-KR" sz="1600" dirty="0"/>
          </a:p>
          <a:p>
            <a:pPr lvl="1"/>
            <a:r>
              <a:rPr lang="ko-KR" altLang="en-US" sz="1800" dirty="0"/>
              <a:t>구당 그룹별 인구수 </a:t>
            </a:r>
            <a:r>
              <a:rPr lang="en-US" altLang="ko-KR" sz="1800" dirty="0"/>
              <a:t>/ </a:t>
            </a:r>
            <a:r>
              <a:rPr lang="ko-KR" altLang="en-US" sz="1800" dirty="0"/>
              <a:t>구당 인구수로 나이대별 비율 계산</a:t>
            </a:r>
            <a:endParaRPr lang="en-US" altLang="ko-KR" sz="1800" dirty="0"/>
          </a:p>
          <a:p>
            <a:pPr lvl="1"/>
            <a:r>
              <a:rPr lang="ko-KR" altLang="en-US" sz="1800" dirty="0"/>
              <a:t>각 그룹의 비율 별 </a:t>
            </a:r>
            <a:r>
              <a:rPr lang="en-US" altLang="ko-KR" sz="1800" dirty="0"/>
              <a:t>1</a:t>
            </a:r>
            <a:r>
              <a:rPr lang="ko-KR" altLang="en-US" sz="1800" dirty="0"/>
              <a:t>만명당 화재 건수의 상관관계 계산</a:t>
            </a:r>
            <a:endParaRPr lang="en-US" altLang="ko-KR" sz="1800" dirty="0"/>
          </a:p>
          <a:p>
            <a:r>
              <a:rPr lang="ko-KR" altLang="en-US" sz="2000" b="1" dirty="0"/>
              <a:t>외국인 비율에 따른 </a:t>
            </a:r>
            <a:r>
              <a:rPr lang="ko-KR" altLang="en-US" sz="2000" b="1" dirty="0" err="1"/>
              <a:t>화재율</a:t>
            </a:r>
            <a:r>
              <a:rPr lang="ko-KR" altLang="en-US" sz="2000" b="1" dirty="0"/>
              <a:t> 상관관계 계산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자치구별 내국인 </a:t>
            </a:r>
            <a:r>
              <a:rPr lang="en-US" altLang="ko-KR" sz="1800" dirty="0"/>
              <a:t>+ </a:t>
            </a:r>
            <a:r>
              <a:rPr lang="ko-KR" altLang="en-US" sz="1800" dirty="0"/>
              <a:t>외국인</a:t>
            </a:r>
            <a:r>
              <a:rPr lang="en-US" altLang="ko-KR" sz="1800" dirty="0"/>
              <a:t>(</a:t>
            </a:r>
            <a:r>
              <a:rPr lang="ko-KR" altLang="en-US" sz="1800" dirty="0"/>
              <a:t>장기</a:t>
            </a:r>
            <a:r>
              <a:rPr lang="en-US" altLang="ko-KR" sz="1800" dirty="0"/>
              <a:t>,</a:t>
            </a:r>
            <a:r>
              <a:rPr lang="ko-KR" altLang="en-US" sz="1800" dirty="0"/>
              <a:t>단기</a:t>
            </a:r>
            <a:r>
              <a:rPr lang="en-US" altLang="ko-KR" sz="1800" dirty="0"/>
              <a:t>) </a:t>
            </a:r>
            <a:r>
              <a:rPr lang="ko-KR" altLang="en-US" sz="1800" dirty="0"/>
              <a:t>생활인구 데이터 결합</a:t>
            </a:r>
            <a:endParaRPr lang="en-US" altLang="ko-KR" sz="1800" dirty="0"/>
          </a:p>
          <a:p>
            <a:pPr lvl="1"/>
            <a:r>
              <a:rPr lang="ko-KR" altLang="en-US" sz="1800" dirty="0"/>
              <a:t>자치구별 외국인</a:t>
            </a:r>
            <a:r>
              <a:rPr lang="en-US" altLang="ko-KR" sz="1800" dirty="0"/>
              <a:t>(</a:t>
            </a:r>
            <a:r>
              <a:rPr lang="ko-KR" altLang="en-US" sz="1800" dirty="0"/>
              <a:t>장기</a:t>
            </a:r>
            <a:r>
              <a:rPr lang="en-US" altLang="ko-KR" sz="1800" dirty="0"/>
              <a:t>,</a:t>
            </a:r>
            <a:r>
              <a:rPr lang="ko-KR" altLang="en-US" sz="1800" dirty="0"/>
              <a:t>단기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/>
              <a:t>총 생활인구를 통하여 각 구별 외국인 비율 계산</a:t>
            </a:r>
            <a:endParaRPr lang="en-US" altLang="ko-KR" sz="1800" dirty="0"/>
          </a:p>
          <a:p>
            <a:pPr lvl="1"/>
            <a:r>
              <a:rPr lang="ko-KR" altLang="en-US" sz="1800" dirty="0"/>
              <a:t>외국인 비율과 </a:t>
            </a:r>
            <a:r>
              <a:rPr lang="en-US" altLang="ko-KR" sz="1800" dirty="0"/>
              <a:t>1</a:t>
            </a:r>
            <a:r>
              <a:rPr lang="ko-KR" altLang="en-US" sz="1800" dirty="0"/>
              <a:t>만명 당 화재 건수의 상관관계 계산 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39EB4A-5850-6F0E-1E90-BFD673B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분석 과정</a:t>
            </a:r>
          </a:p>
        </p:txBody>
      </p:sp>
    </p:spTree>
    <p:extLst>
      <p:ext uri="{BB962C8B-B14F-4D97-AF65-F5344CB8AC3E}">
        <p14:creationId xmlns:p14="http://schemas.microsoft.com/office/powerpoint/2010/main" val="450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2687</Words>
  <Application>Microsoft Office PowerPoint</Application>
  <PresentationFormat>와이드스크린</PresentationFormat>
  <Paragraphs>303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Pretendard</vt:lpstr>
      <vt:lpstr>Cambria Math</vt:lpstr>
      <vt:lpstr>Pretendard Variable</vt:lpstr>
      <vt:lpstr>Arial</vt:lpstr>
      <vt:lpstr>Wingdings</vt:lpstr>
      <vt:lpstr>맑은 고딕</vt:lpstr>
      <vt:lpstr>Office 테마</vt:lpstr>
      <vt:lpstr>서울시 지역별 특징에 따른 화재 발생 상관관계 분석</vt:lpstr>
      <vt:lpstr>PowerPoint 프레젠테이션</vt:lpstr>
      <vt:lpstr>주제 및 목적</vt:lpstr>
      <vt:lpstr>주제 선정 이유 및 배경</vt:lpstr>
      <vt:lpstr>데이터 수집 과정</vt:lpstr>
      <vt:lpstr>데이터 수집 계획</vt:lpstr>
      <vt:lpstr>데이터 수집 계획</vt:lpstr>
      <vt:lpstr>전처리 과정</vt:lpstr>
      <vt:lpstr>데이터 분석 과정</vt:lpstr>
      <vt:lpstr>데이터 분석 과정</vt:lpstr>
      <vt:lpstr>가설 수립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및 인사이트</vt:lpstr>
      <vt:lpstr>결과 활용 예시</vt:lpstr>
      <vt:lpstr>분석 결과의 한계 및 개선점</vt:lpstr>
      <vt:lpstr>참고문헌 및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조예성</dc:creator>
  <cp:lastModifiedBy>123 User</cp:lastModifiedBy>
  <cp:revision>60</cp:revision>
  <dcterms:created xsi:type="dcterms:W3CDTF">2025-10-16T11:01:05Z</dcterms:created>
  <dcterms:modified xsi:type="dcterms:W3CDTF">2025-12-20T06:15:45Z</dcterms:modified>
</cp:coreProperties>
</file>